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5174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5358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4403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1842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31130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69029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758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6781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75601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5589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77569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505DA-9259-4C29-89D2-8BBE9558A36C}" type="datetimeFigureOut">
              <a:rPr lang="en-CA" smtClean="0"/>
              <a:t>29/04/2013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68252-93B3-4836-9015-F0A2191CAFE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617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 smtClean="0"/>
              <a:t>Using Diagnostic Tests to Evaluate Student Understanding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Presented by </a:t>
            </a:r>
          </a:p>
          <a:p>
            <a:r>
              <a:rPr lang="en-CA" dirty="0" smtClean="0"/>
              <a:t>Glenn Wagner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0312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Mechanics Baseline Test (MBT)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Designed to test for the most basic concepts in mechanics</a:t>
            </a:r>
          </a:p>
          <a:p>
            <a:r>
              <a:rPr lang="en-CA" dirty="0" smtClean="0"/>
              <a:t>Use as a post-test only</a:t>
            </a:r>
          </a:p>
          <a:p>
            <a:r>
              <a:rPr lang="en-CA" dirty="0" smtClean="0"/>
              <a:t>Scores are expected to be lower than FCI since it is more difficult</a:t>
            </a:r>
          </a:p>
          <a:p>
            <a:r>
              <a:rPr lang="en-CA" dirty="0" smtClean="0"/>
              <a:t>FCI and MBT fit well together and give a broad snapshot of student understanding in Newtonian mechanics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7567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/>
              <a:t>Diagnostic Test for Understanding Graphs in Kinematics (TUGK)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This diagnostic focusses on 3 fundamental areas: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Slope of </a:t>
            </a:r>
            <a:r>
              <a:rPr lang="en-CA" i="1" dirty="0" smtClean="0"/>
              <a:t>d-t</a:t>
            </a:r>
            <a:r>
              <a:rPr lang="en-CA" dirty="0" smtClean="0"/>
              <a:t> graph gives velocity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Slope of </a:t>
            </a:r>
            <a:r>
              <a:rPr lang="en-CA" i="1" dirty="0" smtClean="0"/>
              <a:t>v-t</a:t>
            </a:r>
            <a:r>
              <a:rPr lang="en-CA" dirty="0" smtClean="0"/>
              <a:t> graph gives acceleration</a:t>
            </a:r>
          </a:p>
          <a:p>
            <a:pPr marL="0" indent="0">
              <a:buNone/>
            </a:pPr>
            <a:r>
              <a:rPr lang="en-CA" dirty="0"/>
              <a:t>	</a:t>
            </a:r>
            <a:r>
              <a:rPr lang="en-CA" dirty="0" smtClean="0"/>
              <a:t>Area under </a:t>
            </a:r>
            <a:r>
              <a:rPr lang="en-CA" i="1" dirty="0" smtClean="0"/>
              <a:t>v-t</a:t>
            </a:r>
            <a:r>
              <a:rPr lang="en-CA" dirty="0" smtClean="0"/>
              <a:t> graph gives displacement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360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Try This….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Apply FCI as a post test this June to your students (SPH 4U)</a:t>
            </a:r>
          </a:p>
          <a:p>
            <a:r>
              <a:rPr lang="en-CA" dirty="0" smtClean="0"/>
              <a:t>Apply FCI as a pre-test this </a:t>
            </a:r>
            <a:r>
              <a:rPr lang="en-CA" smtClean="0"/>
              <a:t>September and  </a:t>
            </a:r>
            <a:r>
              <a:rPr lang="en-CA" dirty="0" smtClean="0"/>
              <a:t>post-test in January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651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972800" cy="822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162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Evaluating Student Understanding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CA" sz="4000" b="1" i="1" dirty="0" smtClean="0"/>
              <a:t>Why Bother…</a:t>
            </a:r>
          </a:p>
          <a:p>
            <a:r>
              <a:rPr lang="en-CA" sz="4000" dirty="0" smtClean="0"/>
              <a:t>What do your students know about fundamental physics concepts?</a:t>
            </a:r>
          </a:p>
          <a:p>
            <a:r>
              <a:rPr lang="en-CA" sz="4000" dirty="0" smtClean="0"/>
              <a:t>Is your instruction developing understanding of fundamental physics concepts?</a:t>
            </a:r>
            <a:endParaRPr lang="en-CA" sz="4000" dirty="0"/>
          </a:p>
        </p:txBody>
      </p:sp>
    </p:spTree>
    <p:extLst>
      <p:ext uri="{BB962C8B-B14F-4D97-AF65-F5344CB8AC3E}">
        <p14:creationId xmlns:p14="http://schemas.microsoft.com/office/powerpoint/2010/main" val="1565715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Force Concept Inventory (FCI)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Developed in 1992 (</a:t>
            </a:r>
            <a:r>
              <a:rPr lang="en-CA" dirty="0" err="1" smtClean="0"/>
              <a:t>Hestenes</a:t>
            </a:r>
            <a:r>
              <a:rPr lang="en-CA" dirty="0" smtClean="0"/>
              <a:t>, </a:t>
            </a:r>
            <a:r>
              <a:rPr lang="en-CA" dirty="0" err="1" smtClean="0"/>
              <a:t>Halloun</a:t>
            </a:r>
            <a:r>
              <a:rPr lang="en-CA" dirty="0" smtClean="0"/>
              <a:t>, </a:t>
            </a:r>
            <a:r>
              <a:rPr lang="en-CA" dirty="0" err="1" smtClean="0"/>
              <a:t>Swackhammer</a:t>
            </a:r>
            <a:r>
              <a:rPr lang="en-CA" dirty="0" smtClean="0"/>
              <a:t>)</a:t>
            </a:r>
          </a:p>
          <a:p>
            <a:r>
              <a:rPr lang="en-CA" dirty="0" smtClean="0"/>
              <a:t>Designed to test understanding for </a:t>
            </a:r>
            <a:r>
              <a:rPr lang="en-CA" u="sng" dirty="0" smtClean="0"/>
              <a:t>conceptual</a:t>
            </a:r>
            <a:r>
              <a:rPr lang="en-CA" dirty="0" smtClean="0"/>
              <a:t> understanding in Newtonian physics</a:t>
            </a:r>
          </a:p>
          <a:p>
            <a:r>
              <a:rPr lang="en-CA" dirty="0" smtClean="0"/>
              <a:t>Tested extensively for validity and reliability</a:t>
            </a:r>
          </a:p>
          <a:p>
            <a:r>
              <a:rPr lang="en-CA" dirty="0" smtClean="0"/>
              <a:t>Includes ‘distractors’ to elicit pre-Newtonian thinking (e.g. heavier objects fall faster than lighter objects)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34745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 smtClean="0"/>
              <a:t>How to Administer a Diagnostic Test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Begin with a </a:t>
            </a:r>
            <a:r>
              <a:rPr lang="en-CA" b="1" dirty="0" smtClean="0"/>
              <a:t>pre-test </a:t>
            </a:r>
            <a:r>
              <a:rPr lang="en-CA" dirty="0" smtClean="0"/>
              <a:t>before instruction (this gives a base-line of their initial understanding)</a:t>
            </a:r>
          </a:p>
          <a:p>
            <a:r>
              <a:rPr lang="en-CA" dirty="0" smtClean="0"/>
              <a:t>After instruction, give the same test again, </a:t>
            </a:r>
            <a:r>
              <a:rPr lang="en-CA" b="1" dirty="0" smtClean="0"/>
              <a:t>post-test</a:t>
            </a:r>
            <a:r>
              <a:rPr lang="en-CA" dirty="0" smtClean="0"/>
              <a:t> (how much learning did they gain in understanding?)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836432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We can extract two quantities…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1) Raw post scores (simply the final mark)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2) % gain in understanding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r>
              <a:rPr lang="en-CA" dirty="0" smtClean="0"/>
              <a:t>  % gain = (</a:t>
            </a:r>
            <a:r>
              <a:rPr lang="en-CA" u="sng" dirty="0" smtClean="0"/>
              <a:t>% </a:t>
            </a:r>
            <a:r>
              <a:rPr lang="en-CA" u="sng" dirty="0" err="1" smtClean="0"/>
              <a:t>posttest</a:t>
            </a:r>
            <a:r>
              <a:rPr lang="en-CA" u="sng" dirty="0" smtClean="0"/>
              <a:t> score) – (% pretest score)</a:t>
            </a:r>
            <a:r>
              <a:rPr lang="en-CA" dirty="0" smtClean="0"/>
              <a:t> </a:t>
            </a:r>
            <a:endParaRPr lang="en-CA" u="sng" dirty="0" smtClean="0"/>
          </a:p>
          <a:p>
            <a:pPr marL="0" indent="0">
              <a:buNone/>
            </a:pPr>
            <a:r>
              <a:rPr lang="en-CA" dirty="0" smtClean="0"/>
              <a:t>			   (100 – % pretest score)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47543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Let’s Play!!!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smtClean="0"/>
              <a:t>Let’s complete the Force Concept Inventory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302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Interpreting the Results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CA" dirty="0" err="1" smtClean="0"/>
              <a:t>Hestenes</a:t>
            </a:r>
            <a:r>
              <a:rPr lang="en-CA" dirty="0" smtClean="0"/>
              <a:t> and </a:t>
            </a:r>
            <a:r>
              <a:rPr lang="en-CA" dirty="0" err="1" smtClean="0"/>
              <a:t>Halloun</a:t>
            </a:r>
            <a:r>
              <a:rPr lang="en-CA" dirty="0" smtClean="0"/>
              <a:t> say….</a:t>
            </a:r>
          </a:p>
          <a:p>
            <a:r>
              <a:rPr lang="en-CA" b="1" dirty="0" smtClean="0"/>
              <a:t>60% </a:t>
            </a:r>
            <a:r>
              <a:rPr lang="en-CA" dirty="0" smtClean="0"/>
              <a:t>is the Newtonian ‘threshold’ where students have barely begun using Newtonian concepts coherently</a:t>
            </a:r>
          </a:p>
          <a:p>
            <a:r>
              <a:rPr lang="en-CA" b="1" dirty="0" smtClean="0"/>
              <a:t>85% </a:t>
            </a:r>
            <a:r>
              <a:rPr lang="en-CA" dirty="0" smtClean="0"/>
              <a:t>is the Newtonian Mastery threshold where students at this score or above are ‘confirmed Newtonian thinkers’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55089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/>
              <a:t>Interpreting the  % gain</a:t>
            </a:r>
            <a:endParaRPr lang="en-CA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56792"/>
            <a:ext cx="7419024" cy="4269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640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1512</TotalTime>
  <Words>322</Words>
  <Application>Microsoft Office PowerPoint</Application>
  <PresentationFormat>On-screen Show (4:3)</PresentationFormat>
  <Paragraphs>42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Using Diagnostic Tests to Evaluate Student Understanding</vt:lpstr>
      <vt:lpstr>PowerPoint Presentation</vt:lpstr>
      <vt:lpstr>Evaluating Student Understanding</vt:lpstr>
      <vt:lpstr>Force Concept Inventory (FCI)</vt:lpstr>
      <vt:lpstr>How to Administer a Diagnostic Test</vt:lpstr>
      <vt:lpstr>We can extract two quantities…</vt:lpstr>
      <vt:lpstr>Let’s Play!!!</vt:lpstr>
      <vt:lpstr>Interpreting the Results</vt:lpstr>
      <vt:lpstr>Interpreting the  % gain</vt:lpstr>
      <vt:lpstr>Mechanics Baseline Test (MBT)</vt:lpstr>
      <vt:lpstr>Diagnostic Test for Understanding Graphs in Kinematics (TUGK)</vt:lpstr>
      <vt:lpstr>Try This….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Using Diagnostic Tests to Evaluate Student Understanding</dc:title>
  <dc:creator>Wagner</dc:creator>
  <cp:lastModifiedBy>Wagner</cp:lastModifiedBy>
  <cp:revision>9</cp:revision>
  <dcterms:created xsi:type="dcterms:W3CDTF">2013-04-30T00:41:38Z</dcterms:created>
  <dcterms:modified xsi:type="dcterms:W3CDTF">2013-05-01T01:54:18Z</dcterms:modified>
</cp:coreProperties>
</file>